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</p:sldIdLst>
  <p:sldSz cx="18288000" cy="10287000"/>
  <p:notesSz cx="6858000" cy="9144000"/>
  <p:embeddedFontLst>
    <p:embeddedFont>
      <p:font typeface="Bahnschrift Condensed" panose="020B0502040204020203" pitchFamily="34" charset="0"/>
      <p:regular r:id="rId13"/>
      <p:bold r:id="rId14"/>
    </p:embeddedFont>
    <p:embeddedFont>
      <p:font typeface="Bungee" panose="020B0604020202020204" charset="0"/>
      <p:regular r:id="rId15"/>
    </p:embeddedFont>
    <p:embeddedFont>
      <p:font typeface="Krub" panose="00000500000000000000" pitchFamily="2" charset="-34"/>
      <p:regular r:id="rId16"/>
      <p:bold r:id="rId17"/>
    </p:embeddedFont>
    <p:embeddedFont>
      <p:font typeface="Krub Bold" panose="00000800000000000000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0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9.svg"/><Relationship Id="rId7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microsoft.com/office/2007/relationships/hdphoto" Target="../media/hdphoto1.wdp"/><Relationship Id="rId4" Type="http://schemas.openxmlformats.org/officeDocument/2006/relationships/image" Target="../media/image16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6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1.png"/><Relationship Id="rId5" Type="http://schemas.openxmlformats.org/officeDocument/2006/relationships/image" Target="../media/image18.svg"/><Relationship Id="rId10" Type="http://schemas.openxmlformats.org/officeDocument/2006/relationships/image" Target="../media/image30.png"/><Relationship Id="rId4" Type="http://schemas.openxmlformats.org/officeDocument/2006/relationships/image" Target="../media/image17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.png"/><Relationship Id="rId7" Type="http://schemas.openxmlformats.org/officeDocument/2006/relationships/image" Target="../media/image18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microsoft.com/office/2007/relationships/hdphoto" Target="../media/hdphoto2.wdp"/><Relationship Id="rId5" Type="http://schemas.openxmlformats.org/officeDocument/2006/relationships/image" Target="../media/image16.svg"/><Relationship Id="rId10" Type="http://schemas.openxmlformats.org/officeDocument/2006/relationships/image" Target="../media/image34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37900" y="2262974"/>
            <a:ext cx="17587700" cy="38452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7200" dirty="0">
                <a:solidFill>
                  <a:srgbClr val="090147"/>
                </a:solidFill>
                <a:latin typeface="Bungee"/>
              </a:rPr>
              <a:t>Automated Currency Classification Using CNN</a:t>
            </a:r>
            <a:endParaRPr lang="en-US" sz="7200" dirty="0">
              <a:solidFill>
                <a:srgbClr val="090147"/>
              </a:solidFill>
              <a:latin typeface="Bungee"/>
              <a:sym typeface="Bunge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652637" y="-721895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08884" y="7041092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398" y="4991100"/>
            <a:ext cx="6733446" cy="7030847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82600" y="-1557683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618371" y="6818096"/>
            <a:ext cx="4950995" cy="880311"/>
            <a:chOff x="0" y="0"/>
            <a:chExt cx="1303966" cy="2318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03966" cy="231851"/>
            </a:xfrm>
            <a:custGeom>
              <a:avLst/>
              <a:gdLst/>
              <a:ahLst/>
              <a:cxnLst/>
              <a:rect l="l" t="t" r="r" b="b"/>
              <a:pathLst>
                <a:path w="1303966" h="231851">
                  <a:moveTo>
                    <a:pt x="79163" y="0"/>
                  </a:moveTo>
                  <a:lnTo>
                    <a:pt x="1224803" y="0"/>
                  </a:lnTo>
                  <a:cubicBezTo>
                    <a:pt x="1268523" y="0"/>
                    <a:pt x="1303966" y="35442"/>
                    <a:pt x="1303966" y="79163"/>
                  </a:cubicBezTo>
                  <a:lnTo>
                    <a:pt x="1303966" y="152689"/>
                  </a:lnTo>
                  <a:cubicBezTo>
                    <a:pt x="1303966" y="173684"/>
                    <a:pt x="1295625" y="193819"/>
                    <a:pt x="1280779" y="208665"/>
                  </a:cubicBezTo>
                  <a:cubicBezTo>
                    <a:pt x="1265933" y="223511"/>
                    <a:pt x="1245798" y="231851"/>
                    <a:pt x="1224803" y="231851"/>
                  </a:cubicBezTo>
                  <a:lnTo>
                    <a:pt x="79163" y="231851"/>
                  </a:lnTo>
                  <a:cubicBezTo>
                    <a:pt x="58168" y="231851"/>
                    <a:pt x="38032" y="223511"/>
                    <a:pt x="23186" y="208665"/>
                  </a:cubicBezTo>
                  <a:cubicBezTo>
                    <a:pt x="8340" y="193819"/>
                    <a:pt x="0" y="173684"/>
                    <a:pt x="0" y="152689"/>
                  </a:cubicBezTo>
                  <a:lnTo>
                    <a:pt x="0" y="79163"/>
                  </a:lnTo>
                  <a:cubicBezTo>
                    <a:pt x="0" y="58168"/>
                    <a:pt x="8340" y="38032"/>
                    <a:pt x="23186" y="23186"/>
                  </a:cubicBezTo>
                  <a:cubicBezTo>
                    <a:pt x="38032" y="8340"/>
                    <a:pt x="58168" y="0"/>
                    <a:pt x="7916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D8BBA">
                    <a:alpha val="100000"/>
                  </a:srgbClr>
                </a:gs>
                <a:gs pos="100000">
                  <a:srgbClr val="19238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303966" cy="269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00712" y="-1889926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879607" y="6830234"/>
            <a:ext cx="6528787" cy="77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6"/>
              </a:lnSpc>
            </a:pPr>
            <a:r>
              <a:rPr lang="en-US" sz="4547" b="1" spc="50" dirty="0">
                <a:solidFill>
                  <a:srgbClr val="FFFFFF"/>
                </a:solidFill>
                <a:latin typeface="Krub Bold"/>
                <a:ea typeface="Krub Bold"/>
                <a:cs typeface="Krub Bold"/>
                <a:sym typeface="Krub Bold"/>
              </a:rPr>
              <a:t>Project 8</a:t>
            </a:r>
          </a:p>
        </p:txBody>
      </p:sp>
      <p:sp>
        <p:nvSpPr>
          <p:cNvPr id="12" name="Freeform 12"/>
          <p:cNvSpPr/>
          <p:nvPr/>
        </p:nvSpPr>
        <p:spPr>
          <a:xfrm rot="-10321493">
            <a:off x="6300712" y="8352127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F75CBF-39CA-7571-F432-D85A926CA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CBC305A-E39B-72E9-09B5-ACBD4164FABD}"/>
              </a:ext>
            </a:extLst>
          </p:cNvPr>
          <p:cNvSpPr/>
          <p:nvPr/>
        </p:nvSpPr>
        <p:spPr>
          <a:xfrm>
            <a:off x="-652637" y="-721895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A5B63A-8C4A-998C-4DF0-448F1FFEC041}"/>
              </a:ext>
            </a:extLst>
          </p:cNvPr>
          <p:cNvSpPr/>
          <p:nvPr/>
        </p:nvSpPr>
        <p:spPr>
          <a:xfrm>
            <a:off x="-1208884" y="7041092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089E14E-C038-9B98-70C1-A0FE7F890D07}"/>
              </a:ext>
            </a:extLst>
          </p:cNvPr>
          <p:cNvSpPr/>
          <p:nvPr/>
        </p:nvSpPr>
        <p:spPr>
          <a:xfrm>
            <a:off x="14322918" y="4783378"/>
            <a:ext cx="6733446" cy="7030847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F733019-0D37-89FF-6090-637FB5EE304C}"/>
              </a:ext>
            </a:extLst>
          </p:cNvPr>
          <p:cNvSpPr/>
          <p:nvPr/>
        </p:nvSpPr>
        <p:spPr>
          <a:xfrm>
            <a:off x="14882600" y="-1557683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89458C1-18E2-88FB-4423-B8C4747CA5B6}"/>
              </a:ext>
            </a:extLst>
          </p:cNvPr>
          <p:cNvSpPr/>
          <p:nvPr/>
        </p:nvSpPr>
        <p:spPr>
          <a:xfrm>
            <a:off x="6300712" y="-1889926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8A77A0B-D579-F203-2A66-5AC84C72E3D4}"/>
              </a:ext>
            </a:extLst>
          </p:cNvPr>
          <p:cNvSpPr/>
          <p:nvPr/>
        </p:nvSpPr>
        <p:spPr>
          <a:xfrm rot="-10321493">
            <a:off x="6300712" y="8352127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841D6F-4FFA-9CA3-CAAC-2F9FE8F67F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2279" y="1055009"/>
            <a:ext cx="12344399" cy="7456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6222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36319" y="2923886"/>
            <a:ext cx="10486600" cy="4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16407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Thank Tou</a:t>
            </a:r>
          </a:p>
        </p:txBody>
      </p:sp>
      <p:sp>
        <p:nvSpPr>
          <p:cNvPr id="3" name="Freeform 3"/>
          <p:cNvSpPr/>
          <p:nvPr/>
        </p:nvSpPr>
        <p:spPr>
          <a:xfrm>
            <a:off x="-652637" y="-721895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29" y="0"/>
                </a:lnTo>
                <a:lnTo>
                  <a:pt x="40624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08884" y="7041092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3" y="0"/>
                </a:lnTo>
                <a:lnTo>
                  <a:pt x="5174923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22918" y="4783378"/>
            <a:ext cx="6733446" cy="7030847"/>
          </a:xfrm>
          <a:custGeom>
            <a:avLst/>
            <a:gdLst/>
            <a:ahLst/>
            <a:cxnLst/>
            <a:rect l="l" t="t" r="r" b="b"/>
            <a:pathLst>
              <a:path w="6733446" h="7030847">
                <a:moveTo>
                  <a:pt x="0" y="0"/>
                </a:moveTo>
                <a:lnTo>
                  <a:pt x="6733447" y="0"/>
                </a:lnTo>
                <a:lnTo>
                  <a:pt x="6733447" y="7030846"/>
                </a:lnTo>
                <a:lnTo>
                  <a:pt x="0" y="7030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82600" y="-1557683"/>
            <a:ext cx="5174922" cy="5172766"/>
          </a:xfrm>
          <a:custGeom>
            <a:avLst/>
            <a:gdLst/>
            <a:ahLst/>
            <a:cxnLst/>
            <a:rect l="l" t="t" r="r" b="b"/>
            <a:pathLst>
              <a:path w="5174922" h="5172766">
                <a:moveTo>
                  <a:pt x="0" y="0"/>
                </a:moveTo>
                <a:lnTo>
                  <a:pt x="5174922" y="0"/>
                </a:lnTo>
                <a:lnTo>
                  <a:pt x="5174922" y="5172766"/>
                </a:lnTo>
                <a:lnTo>
                  <a:pt x="0" y="51727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00712" y="-1889926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321493">
            <a:off x="6300712" y="8352127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93373" y="1488266"/>
            <a:ext cx="7131854" cy="9334888"/>
          </a:xfrm>
          <a:custGeom>
            <a:avLst/>
            <a:gdLst/>
            <a:ahLst/>
            <a:cxnLst/>
            <a:rect l="l" t="t" r="r" b="b"/>
            <a:pathLst>
              <a:path w="7131854" h="9334888">
                <a:moveTo>
                  <a:pt x="0" y="0"/>
                </a:moveTo>
                <a:lnTo>
                  <a:pt x="7131854" y="0"/>
                </a:lnTo>
                <a:lnTo>
                  <a:pt x="7131854" y="9334888"/>
                </a:lnTo>
                <a:lnTo>
                  <a:pt x="0" y="9334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875216" y="2658129"/>
            <a:ext cx="5750433" cy="8229600"/>
          </a:xfrm>
          <a:custGeom>
            <a:avLst/>
            <a:gdLst/>
            <a:ahLst/>
            <a:cxnLst/>
            <a:rect l="l" t="t" r="r" b="b"/>
            <a:pathLst>
              <a:path w="5750433" h="8229600">
                <a:moveTo>
                  <a:pt x="0" y="0"/>
                </a:moveTo>
                <a:lnTo>
                  <a:pt x="5750432" y="0"/>
                </a:lnTo>
                <a:lnTo>
                  <a:pt x="575043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81798" y="7256886"/>
            <a:ext cx="9672202" cy="2627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endParaRPr lang="en-US" sz="2000" dirty="0">
              <a:solidFill>
                <a:srgbClr val="090147"/>
              </a:solidFill>
              <a:latin typeface="Bungee"/>
              <a:sym typeface="Bungee"/>
            </a:endParaRPr>
          </a:p>
          <a:p>
            <a:pPr algn="ctr">
              <a:lnSpc>
                <a:spcPts val="11433"/>
              </a:lnSpc>
            </a:pPr>
            <a:r>
              <a:rPr lang="en-US" sz="2000" spc="89" dirty="0" err="1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bois</a:t>
            </a:r>
            <a:endParaRPr lang="en-US" sz="2000" spc="89" dirty="0">
              <a:solidFill>
                <a:srgbClr val="FFFFFF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827709" y="3239702"/>
            <a:ext cx="10632583" cy="1402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33"/>
              </a:lnSpc>
            </a:pPr>
            <a:r>
              <a:rPr lang="en-US" sz="8167" spc="89">
                <a:solidFill>
                  <a:srgbClr val="FFFFFF"/>
                </a:solidFill>
                <a:latin typeface="Krub"/>
                <a:ea typeface="Krub"/>
                <a:cs typeface="Krub"/>
                <a:sym typeface="Krub"/>
              </a:rPr>
              <a:t>Connor Hamilton</a:t>
            </a:r>
          </a:p>
        </p:txBody>
      </p:sp>
      <p:sp>
        <p:nvSpPr>
          <p:cNvPr id="13" name="Freeform 13"/>
          <p:cNvSpPr/>
          <p:nvPr/>
        </p:nvSpPr>
        <p:spPr>
          <a:xfrm rot="-10321493">
            <a:off x="2112958" y="-1743408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5" y="0"/>
                </a:lnTo>
                <a:lnTo>
                  <a:pt x="44201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321493">
            <a:off x="8078558" y="8016876"/>
            <a:ext cx="4420195" cy="4114800"/>
          </a:xfrm>
          <a:custGeom>
            <a:avLst/>
            <a:gdLst/>
            <a:ahLst/>
            <a:cxnLst/>
            <a:rect l="l" t="t" r="r" b="b"/>
            <a:pathLst>
              <a:path w="4420195" h="4114800">
                <a:moveTo>
                  <a:pt x="0" y="0"/>
                </a:moveTo>
                <a:lnTo>
                  <a:pt x="4420196" y="0"/>
                </a:lnTo>
                <a:lnTo>
                  <a:pt x="44201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C92ADA-B475-2A9E-6B1D-84455CF66E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379" y="6772929"/>
            <a:ext cx="3046493" cy="29440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3761DB-B59F-1178-7E0A-8F2C530453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28" y="2656472"/>
            <a:ext cx="4654832" cy="4017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47D38C-99EA-2472-18C1-47AFE05F4E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35" y="2411700"/>
            <a:ext cx="4181901" cy="41456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15B7636-9C26-1039-7A48-CB4227BB3992}"/>
              </a:ext>
            </a:extLst>
          </p:cNvPr>
          <p:cNvSpPr txBox="1"/>
          <p:nvPr/>
        </p:nvSpPr>
        <p:spPr>
          <a:xfrm>
            <a:off x="5592636" y="-125692"/>
            <a:ext cx="11857382" cy="25622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5914"/>
              </a:lnSpc>
            </a:pPr>
            <a:r>
              <a:rPr lang="en-US" sz="6000" dirty="0">
                <a:solidFill>
                  <a:srgbClr val="090147"/>
                </a:solidFill>
                <a:latin typeface="Bungee"/>
              </a:rPr>
              <a:t>We want to know what </a:t>
            </a:r>
          </a:p>
          <a:p>
            <a:pPr algn="ctr"/>
            <a:r>
              <a:rPr lang="en-US" sz="2800" dirty="0">
                <a:solidFill>
                  <a:srgbClr val="090147"/>
                </a:solidFill>
                <a:latin typeface="Bungee"/>
              </a:rPr>
              <a:t>denomination this banknote is .</a:t>
            </a:r>
            <a:endParaRPr lang="en-US" sz="2800" dirty="0">
              <a:solidFill>
                <a:srgbClr val="090147"/>
              </a:solidFill>
              <a:latin typeface="Bungee"/>
              <a:sym typeface="Bung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1917" y="2710917"/>
            <a:ext cx="11644483" cy="5518683"/>
            <a:chOff x="0" y="0"/>
            <a:chExt cx="1388248" cy="1352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8248" cy="1352131"/>
            </a:xfrm>
            <a:custGeom>
              <a:avLst/>
              <a:gdLst/>
              <a:ahLst/>
              <a:cxnLst/>
              <a:rect l="l" t="t" r="r" b="b"/>
              <a:pathLst>
                <a:path w="1388248" h="1352131">
                  <a:moveTo>
                    <a:pt x="74357" y="0"/>
                  </a:moveTo>
                  <a:lnTo>
                    <a:pt x="1313892" y="0"/>
                  </a:lnTo>
                  <a:cubicBezTo>
                    <a:pt x="1333612" y="0"/>
                    <a:pt x="1352525" y="7834"/>
                    <a:pt x="1366470" y="21779"/>
                  </a:cubicBezTo>
                  <a:cubicBezTo>
                    <a:pt x="1380414" y="35723"/>
                    <a:pt x="1388248" y="54636"/>
                    <a:pt x="1388248" y="74357"/>
                  </a:cubicBezTo>
                  <a:lnTo>
                    <a:pt x="1388248" y="1277774"/>
                  </a:lnTo>
                  <a:cubicBezTo>
                    <a:pt x="1388248" y="1318840"/>
                    <a:pt x="1354958" y="1352131"/>
                    <a:pt x="1313892" y="1352131"/>
                  </a:cubicBezTo>
                  <a:lnTo>
                    <a:pt x="74357" y="1352131"/>
                  </a:lnTo>
                  <a:cubicBezTo>
                    <a:pt x="54636" y="1352131"/>
                    <a:pt x="35723" y="1344297"/>
                    <a:pt x="21779" y="1330352"/>
                  </a:cubicBezTo>
                  <a:cubicBezTo>
                    <a:pt x="7834" y="1316407"/>
                    <a:pt x="0" y="1297495"/>
                    <a:pt x="0" y="1277774"/>
                  </a:cubicBezTo>
                  <a:lnTo>
                    <a:pt x="0" y="74357"/>
                  </a:lnTo>
                  <a:cubicBezTo>
                    <a:pt x="0" y="54636"/>
                    <a:pt x="7834" y="35723"/>
                    <a:pt x="21779" y="21779"/>
                  </a:cubicBezTo>
                  <a:cubicBezTo>
                    <a:pt x="35723" y="7834"/>
                    <a:pt x="54636" y="0"/>
                    <a:pt x="743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88248" cy="139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322701" y="2057400"/>
            <a:ext cx="4464558" cy="8229600"/>
          </a:xfrm>
          <a:custGeom>
            <a:avLst/>
            <a:gdLst/>
            <a:ahLst/>
            <a:cxnLst/>
            <a:rect l="l" t="t" r="r" b="b"/>
            <a:pathLst>
              <a:path w="4464558" h="8229600">
                <a:moveTo>
                  <a:pt x="0" y="0"/>
                </a:moveTo>
                <a:lnTo>
                  <a:pt x="4464558" y="0"/>
                </a:lnTo>
                <a:lnTo>
                  <a:pt x="44645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38400" y="478929"/>
            <a:ext cx="11277600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 fontAlgn="base">
              <a:lnSpc>
                <a:spcPts val="6641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5400" dirty="0">
                <a:solidFill>
                  <a:srgbClr val="090147"/>
                </a:solidFill>
                <a:latin typeface="Bungee"/>
              </a:rPr>
              <a:t>Why Automated Currency Classification?</a:t>
            </a:r>
          </a:p>
        </p:txBody>
      </p:sp>
      <p:sp>
        <p:nvSpPr>
          <p:cNvPr id="14" name="Freeform 14"/>
          <p:cNvSpPr/>
          <p:nvPr/>
        </p:nvSpPr>
        <p:spPr>
          <a:xfrm flipH="1" flipV="1">
            <a:off x="11606912" y="-134353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2B19D0FF-55CC-7258-E537-71CAE79B0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2917" y="2559189"/>
            <a:ext cx="1111108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 </a:t>
            </a:r>
            <a:r>
              <a:rPr lang="en-US" altLang="en-US" sz="3600" b="1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The Problem: </a:t>
            </a: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Manual counting is slow, prone to errors, and risky (Counterfeits).</a:t>
            </a:r>
          </a:p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 </a:t>
            </a:r>
            <a:r>
              <a:rPr lang="en-US" altLang="en-US" sz="3600" b="1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Efficiency: </a:t>
            </a: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Traditional methods limit the speed of ATMs and Vending Machines.</a:t>
            </a:r>
          </a:p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b="1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Social Impact (Accessibility</a:t>
            </a: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): Helping visually impaired individuals identify  currency independently.</a:t>
            </a:r>
          </a:p>
          <a:p>
            <a:pPr marR="0" lv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 </a:t>
            </a:r>
            <a:r>
              <a:rPr lang="en-US" altLang="en-US" sz="3600" b="1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Our Solution: </a:t>
            </a:r>
            <a:r>
              <a:rPr lang="en-US" altLang="en-US" sz="3600" spc="21" dirty="0">
                <a:solidFill>
                  <a:srgbClr val="FFFFFF"/>
                </a:solidFill>
                <a:latin typeface="Bahnschrift Condensed" panose="020B0502040204020203" pitchFamily="34" charset="0"/>
                <a:cs typeface="Krub"/>
              </a:rPr>
              <a:t>A robust CNN model to automate detection with high accuracy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85241" y="1042209"/>
            <a:ext cx="10517519" cy="898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DATASET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61917" y="2710917"/>
            <a:ext cx="5271005" cy="5133871"/>
            <a:chOff x="0" y="0"/>
            <a:chExt cx="1388248" cy="13521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8248" cy="1352131"/>
            </a:xfrm>
            <a:custGeom>
              <a:avLst/>
              <a:gdLst/>
              <a:ahLst/>
              <a:cxnLst/>
              <a:rect l="l" t="t" r="r" b="b"/>
              <a:pathLst>
                <a:path w="1388248" h="1352131">
                  <a:moveTo>
                    <a:pt x="74357" y="0"/>
                  </a:moveTo>
                  <a:lnTo>
                    <a:pt x="1313892" y="0"/>
                  </a:lnTo>
                  <a:cubicBezTo>
                    <a:pt x="1333612" y="0"/>
                    <a:pt x="1352525" y="7834"/>
                    <a:pt x="1366470" y="21779"/>
                  </a:cubicBezTo>
                  <a:cubicBezTo>
                    <a:pt x="1380414" y="35723"/>
                    <a:pt x="1388248" y="54636"/>
                    <a:pt x="1388248" y="74357"/>
                  </a:cubicBezTo>
                  <a:lnTo>
                    <a:pt x="1388248" y="1277774"/>
                  </a:lnTo>
                  <a:cubicBezTo>
                    <a:pt x="1388248" y="1318840"/>
                    <a:pt x="1354958" y="1352131"/>
                    <a:pt x="1313892" y="1352131"/>
                  </a:cubicBezTo>
                  <a:lnTo>
                    <a:pt x="74357" y="1352131"/>
                  </a:lnTo>
                  <a:cubicBezTo>
                    <a:pt x="54636" y="1352131"/>
                    <a:pt x="35723" y="1344297"/>
                    <a:pt x="21779" y="1330352"/>
                  </a:cubicBezTo>
                  <a:cubicBezTo>
                    <a:pt x="7834" y="1316407"/>
                    <a:pt x="0" y="1297495"/>
                    <a:pt x="0" y="1277774"/>
                  </a:cubicBezTo>
                  <a:lnTo>
                    <a:pt x="0" y="74357"/>
                  </a:lnTo>
                  <a:cubicBezTo>
                    <a:pt x="0" y="54636"/>
                    <a:pt x="7834" y="35723"/>
                    <a:pt x="21779" y="21779"/>
                  </a:cubicBezTo>
                  <a:cubicBezTo>
                    <a:pt x="35723" y="7834"/>
                    <a:pt x="54636" y="0"/>
                    <a:pt x="743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88248" cy="139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34015" y="7458821"/>
            <a:ext cx="5924025" cy="4546689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238562" y="2710917"/>
            <a:ext cx="9071109" cy="5133871"/>
            <a:chOff x="0" y="0"/>
            <a:chExt cx="2389099" cy="13521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89099" cy="1352131"/>
            </a:xfrm>
            <a:custGeom>
              <a:avLst/>
              <a:gdLst/>
              <a:ahLst/>
              <a:cxnLst/>
              <a:rect l="l" t="t" r="r" b="b"/>
              <a:pathLst>
                <a:path w="2389099" h="1352131">
                  <a:moveTo>
                    <a:pt x="43207" y="0"/>
                  </a:moveTo>
                  <a:lnTo>
                    <a:pt x="2345892" y="0"/>
                  </a:lnTo>
                  <a:cubicBezTo>
                    <a:pt x="2357351" y="0"/>
                    <a:pt x="2368341" y="4552"/>
                    <a:pt x="2376444" y="12655"/>
                  </a:cubicBezTo>
                  <a:cubicBezTo>
                    <a:pt x="2384547" y="20758"/>
                    <a:pt x="2389099" y="31748"/>
                    <a:pt x="2389099" y="43207"/>
                  </a:cubicBezTo>
                  <a:lnTo>
                    <a:pt x="2389099" y="1308924"/>
                  </a:lnTo>
                  <a:cubicBezTo>
                    <a:pt x="2389099" y="1320383"/>
                    <a:pt x="2384547" y="1331373"/>
                    <a:pt x="2376444" y="1339476"/>
                  </a:cubicBezTo>
                  <a:cubicBezTo>
                    <a:pt x="2368341" y="1347579"/>
                    <a:pt x="2357351" y="1352131"/>
                    <a:pt x="2345892" y="1352131"/>
                  </a:cubicBezTo>
                  <a:lnTo>
                    <a:pt x="43207" y="1352131"/>
                  </a:lnTo>
                  <a:cubicBezTo>
                    <a:pt x="31748" y="1352131"/>
                    <a:pt x="20758" y="1347579"/>
                    <a:pt x="12655" y="1339476"/>
                  </a:cubicBezTo>
                  <a:cubicBezTo>
                    <a:pt x="4552" y="1331373"/>
                    <a:pt x="0" y="1320383"/>
                    <a:pt x="0" y="1308924"/>
                  </a:cubicBezTo>
                  <a:lnTo>
                    <a:pt x="0" y="43207"/>
                  </a:lnTo>
                  <a:cubicBezTo>
                    <a:pt x="0" y="31748"/>
                    <a:pt x="4552" y="20758"/>
                    <a:pt x="12655" y="12655"/>
                  </a:cubicBezTo>
                  <a:cubicBezTo>
                    <a:pt x="20758" y="4552"/>
                    <a:pt x="31748" y="0"/>
                    <a:pt x="432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gradFill>
                <a:gsLst>
                  <a:gs pos="0">
                    <a:srgbClr val="192385">
                      <a:alpha val="100000"/>
                    </a:srgbClr>
                  </a:gs>
                  <a:gs pos="100000">
                    <a:srgbClr val="2D8BBA">
                      <a:alpha val="100000"/>
                    </a:srgbClr>
                  </a:gs>
                </a:gsLst>
                <a:lin ang="5400000"/>
              </a:gra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389099" cy="139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 flipV="1">
            <a:off x="11606912" y="-134353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7ADCFCC8-A3FF-890E-C5B0-3FB905794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996" y="2769473"/>
            <a:ext cx="7482555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Dataset Source: Bangladeshi Banknote Dataset (Kaggle).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4000" b="1" spc="21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  <a:cs typeface="Krub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Volume: 70,000+ images covering 8 Classes (Denominations).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4000" b="1" spc="21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  <a:cs typeface="Krub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Classes: 2, 5, 10, 20, 50, 100, 500, 1000 Taka.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FB0A6B6-E926-BF7F-CE24-58908C84B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950" y="3116902"/>
            <a:ext cx="4248743" cy="42392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2D1BAD7-00EF-68E2-5891-78F34B74FF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170764">
            <a:off x="3869304" y="1736214"/>
            <a:ext cx="2078252" cy="1411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647700"/>
            <a:ext cx="11347826" cy="1758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000" dirty="0">
                <a:solidFill>
                  <a:srgbClr val="090147"/>
                </a:solidFill>
                <a:latin typeface="Bungee"/>
              </a:rPr>
              <a:t>Data Preprocessing &amp; Augmentation</a:t>
            </a:r>
            <a:endParaRPr lang="en-US" sz="6000" dirty="0">
              <a:solidFill>
                <a:srgbClr val="090147"/>
              </a:solidFill>
              <a:latin typeface="Bungee"/>
              <a:sym typeface="Bungee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461916" y="3624305"/>
            <a:ext cx="4581255" cy="4911833"/>
            <a:chOff x="0" y="0"/>
            <a:chExt cx="1068491" cy="15342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8491" cy="1534215"/>
            </a:xfrm>
            <a:custGeom>
              <a:avLst/>
              <a:gdLst/>
              <a:ahLst/>
              <a:cxnLst/>
              <a:rect l="l" t="t" r="r" b="b"/>
              <a:pathLst>
                <a:path w="1068491" h="1534215">
                  <a:moveTo>
                    <a:pt x="96609" y="0"/>
                  </a:moveTo>
                  <a:lnTo>
                    <a:pt x="971882" y="0"/>
                  </a:lnTo>
                  <a:cubicBezTo>
                    <a:pt x="1025238" y="0"/>
                    <a:pt x="1068491" y="43253"/>
                    <a:pt x="1068491" y="96609"/>
                  </a:cubicBezTo>
                  <a:lnTo>
                    <a:pt x="1068491" y="1437606"/>
                  </a:lnTo>
                  <a:cubicBezTo>
                    <a:pt x="1068491" y="1463228"/>
                    <a:pt x="1058312" y="1487801"/>
                    <a:pt x="1040195" y="1505919"/>
                  </a:cubicBezTo>
                  <a:cubicBezTo>
                    <a:pt x="1022077" y="1524036"/>
                    <a:pt x="997504" y="1534215"/>
                    <a:pt x="971882" y="1534215"/>
                  </a:cubicBezTo>
                  <a:lnTo>
                    <a:pt x="96609" y="1534215"/>
                  </a:lnTo>
                  <a:cubicBezTo>
                    <a:pt x="70987" y="1534215"/>
                    <a:pt x="46414" y="1524036"/>
                    <a:pt x="28296" y="1505919"/>
                  </a:cubicBezTo>
                  <a:cubicBezTo>
                    <a:pt x="10178" y="1487801"/>
                    <a:pt x="0" y="1463228"/>
                    <a:pt x="0" y="1437606"/>
                  </a:cubicBezTo>
                  <a:lnTo>
                    <a:pt x="0" y="96609"/>
                  </a:lnTo>
                  <a:cubicBezTo>
                    <a:pt x="0" y="70987"/>
                    <a:pt x="10178" y="46414"/>
                    <a:pt x="28296" y="28296"/>
                  </a:cubicBezTo>
                  <a:cubicBezTo>
                    <a:pt x="46414" y="10178"/>
                    <a:pt x="70987" y="0"/>
                    <a:pt x="9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68491" cy="1572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434015" y="7458821"/>
            <a:ext cx="5924025" cy="4546689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 flipV="1">
            <a:off x="11606912" y="-134353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10400" y="3624305"/>
            <a:ext cx="5225064" cy="5176795"/>
            <a:chOff x="0" y="0"/>
            <a:chExt cx="1068491" cy="15342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68491" cy="1534215"/>
            </a:xfrm>
            <a:custGeom>
              <a:avLst/>
              <a:gdLst/>
              <a:ahLst/>
              <a:cxnLst/>
              <a:rect l="l" t="t" r="r" b="b"/>
              <a:pathLst>
                <a:path w="1068491" h="1534215">
                  <a:moveTo>
                    <a:pt x="96609" y="0"/>
                  </a:moveTo>
                  <a:lnTo>
                    <a:pt x="971882" y="0"/>
                  </a:lnTo>
                  <a:cubicBezTo>
                    <a:pt x="1025238" y="0"/>
                    <a:pt x="1068491" y="43253"/>
                    <a:pt x="1068491" y="96609"/>
                  </a:cubicBezTo>
                  <a:lnTo>
                    <a:pt x="1068491" y="1437606"/>
                  </a:lnTo>
                  <a:cubicBezTo>
                    <a:pt x="1068491" y="1463228"/>
                    <a:pt x="1058312" y="1487801"/>
                    <a:pt x="1040195" y="1505919"/>
                  </a:cubicBezTo>
                  <a:cubicBezTo>
                    <a:pt x="1022077" y="1524036"/>
                    <a:pt x="997504" y="1534215"/>
                    <a:pt x="971882" y="1534215"/>
                  </a:cubicBezTo>
                  <a:lnTo>
                    <a:pt x="96609" y="1534215"/>
                  </a:lnTo>
                  <a:cubicBezTo>
                    <a:pt x="70987" y="1534215"/>
                    <a:pt x="46414" y="1524036"/>
                    <a:pt x="28296" y="1505919"/>
                  </a:cubicBezTo>
                  <a:cubicBezTo>
                    <a:pt x="10178" y="1487801"/>
                    <a:pt x="0" y="1463228"/>
                    <a:pt x="0" y="1437606"/>
                  </a:cubicBezTo>
                  <a:lnTo>
                    <a:pt x="0" y="96609"/>
                  </a:lnTo>
                  <a:cubicBezTo>
                    <a:pt x="0" y="70987"/>
                    <a:pt x="10178" y="46414"/>
                    <a:pt x="28296" y="28296"/>
                  </a:cubicBezTo>
                  <a:cubicBezTo>
                    <a:pt x="46414" y="10178"/>
                    <a:pt x="70987" y="0"/>
                    <a:pt x="9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068491" cy="1572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69157" y="3624305"/>
            <a:ext cx="4981018" cy="4911833"/>
            <a:chOff x="0" y="0"/>
            <a:chExt cx="1068491" cy="153421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68491" cy="1534215"/>
            </a:xfrm>
            <a:custGeom>
              <a:avLst/>
              <a:gdLst/>
              <a:ahLst/>
              <a:cxnLst/>
              <a:rect l="l" t="t" r="r" b="b"/>
              <a:pathLst>
                <a:path w="1068491" h="1534215">
                  <a:moveTo>
                    <a:pt x="96609" y="0"/>
                  </a:moveTo>
                  <a:lnTo>
                    <a:pt x="971882" y="0"/>
                  </a:lnTo>
                  <a:cubicBezTo>
                    <a:pt x="1025238" y="0"/>
                    <a:pt x="1068491" y="43253"/>
                    <a:pt x="1068491" y="96609"/>
                  </a:cubicBezTo>
                  <a:lnTo>
                    <a:pt x="1068491" y="1437606"/>
                  </a:lnTo>
                  <a:cubicBezTo>
                    <a:pt x="1068491" y="1463228"/>
                    <a:pt x="1058312" y="1487801"/>
                    <a:pt x="1040195" y="1505919"/>
                  </a:cubicBezTo>
                  <a:cubicBezTo>
                    <a:pt x="1022077" y="1524036"/>
                    <a:pt x="997504" y="1534215"/>
                    <a:pt x="971882" y="1534215"/>
                  </a:cubicBezTo>
                  <a:lnTo>
                    <a:pt x="96609" y="1534215"/>
                  </a:lnTo>
                  <a:cubicBezTo>
                    <a:pt x="70987" y="1534215"/>
                    <a:pt x="46414" y="1524036"/>
                    <a:pt x="28296" y="1505919"/>
                  </a:cubicBezTo>
                  <a:cubicBezTo>
                    <a:pt x="10178" y="1487801"/>
                    <a:pt x="0" y="1463228"/>
                    <a:pt x="0" y="1437606"/>
                  </a:cubicBezTo>
                  <a:lnTo>
                    <a:pt x="0" y="96609"/>
                  </a:lnTo>
                  <a:cubicBezTo>
                    <a:pt x="0" y="70987"/>
                    <a:pt x="10178" y="46414"/>
                    <a:pt x="28296" y="28296"/>
                  </a:cubicBezTo>
                  <a:cubicBezTo>
                    <a:pt x="46414" y="10178"/>
                    <a:pt x="70987" y="0"/>
                    <a:pt x="966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68491" cy="1572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491A705-E19E-CBBA-53CC-FB36A281DF33}"/>
              </a:ext>
            </a:extLst>
          </p:cNvPr>
          <p:cNvSpPr txBox="1"/>
          <p:nvPr/>
        </p:nvSpPr>
        <p:spPr>
          <a:xfrm>
            <a:off x="2078723" y="2683014"/>
            <a:ext cx="29504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Standardization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AA98B5-9931-EDFE-15D8-99013572F8BD}"/>
              </a:ext>
            </a:extLst>
          </p:cNvPr>
          <p:cNvSpPr txBox="1"/>
          <p:nvPr/>
        </p:nvSpPr>
        <p:spPr>
          <a:xfrm>
            <a:off x="8382000" y="2683014"/>
            <a:ext cx="271329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Normalization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4D6479-C2F3-9FE7-0668-CC42ED4CF5D5}"/>
              </a:ext>
            </a:extLst>
          </p:cNvPr>
          <p:cNvSpPr txBox="1"/>
          <p:nvPr/>
        </p:nvSpPr>
        <p:spPr>
          <a:xfrm>
            <a:off x="13487400" y="2732157"/>
            <a:ext cx="34838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Data Augmentation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DE8D0-B02C-8055-3871-D4D5BB615AFE}"/>
              </a:ext>
            </a:extLst>
          </p:cNvPr>
          <p:cNvSpPr txBox="1"/>
          <p:nvPr/>
        </p:nvSpPr>
        <p:spPr>
          <a:xfrm>
            <a:off x="7315200" y="3695701"/>
            <a:ext cx="492026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Scaling pixel intensity values to the range [0,1].</a:t>
            </a:r>
          </a:p>
          <a:p>
            <a:r>
              <a:rPr 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Accelerates gradient descent convergence</a:t>
            </a:r>
          </a:p>
          <a:p>
            <a:r>
              <a:rPr 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Label Encoding:</a:t>
            </a:r>
          </a:p>
          <a:p>
            <a:r>
              <a:rPr 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Converting categorical currency classes into One-Hot Encoded vectors.</a:t>
            </a:r>
          </a:p>
          <a:p>
            <a:endParaRPr lang="en-US" sz="4000" spc="21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  <a:cs typeface="Krub"/>
            </a:endParaRPr>
          </a:p>
        </p:txBody>
      </p:sp>
      <p:sp>
        <p:nvSpPr>
          <p:cNvPr id="27" name="Rectangle 1">
            <a:extLst>
              <a:ext uri="{FF2B5EF4-FFF2-40B4-BE49-F238E27FC236}">
                <a16:creationId xmlns:a16="http://schemas.microsoft.com/office/drawing/2014/main" id="{BBEB1205-4264-38EE-6A54-C1D65B936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874" y="3866495"/>
            <a:ext cx="376736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Resizing all input images to 128×128 pixels.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4000" spc="21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  <a:cs typeface="Krub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Ensures uniform input dimensions for the CNN architecture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E8916A6-040A-A931-BB54-E161559C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692" y="3571842"/>
            <a:ext cx="4786483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Rotation (±20∘), Zoom (15%), Width/Height Shift (20%), Shear, &amp; Horizontal Flip.</a:t>
            </a: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Simulates real-world variations (e.g., tilted or folded banknotes) to improve model robustness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050" y="2772024"/>
            <a:ext cx="13993900" cy="6562476"/>
            <a:chOff x="0" y="0"/>
            <a:chExt cx="3685636" cy="57266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5636" cy="572663"/>
            </a:xfrm>
            <a:custGeom>
              <a:avLst/>
              <a:gdLst/>
              <a:ahLst/>
              <a:cxnLst/>
              <a:rect l="l" t="t" r="r" b="b"/>
              <a:pathLst>
                <a:path w="3685636" h="572663">
                  <a:moveTo>
                    <a:pt x="28008" y="0"/>
                  </a:moveTo>
                  <a:lnTo>
                    <a:pt x="3657629" y="0"/>
                  </a:lnTo>
                  <a:cubicBezTo>
                    <a:pt x="3665057" y="0"/>
                    <a:pt x="3672181" y="2951"/>
                    <a:pt x="3677433" y="8203"/>
                  </a:cubicBezTo>
                  <a:cubicBezTo>
                    <a:pt x="3682686" y="13456"/>
                    <a:pt x="3685636" y="20579"/>
                    <a:pt x="3685636" y="28008"/>
                  </a:cubicBezTo>
                  <a:lnTo>
                    <a:pt x="3685636" y="544655"/>
                  </a:lnTo>
                  <a:cubicBezTo>
                    <a:pt x="3685636" y="560123"/>
                    <a:pt x="3673097" y="572663"/>
                    <a:pt x="3657629" y="572663"/>
                  </a:cubicBezTo>
                  <a:lnTo>
                    <a:pt x="28008" y="572663"/>
                  </a:lnTo>
                  <a:cubicBezTo>
                    <a:pt x="12539" y="572663"/>
                    <a:pt x="0" y="560123"/>
                    <a:pt x="0" y="544655"/>
                  </a:cubicBezTo>
                  <a:lnTo>
                    <a:pt x="0" y="28008"/>
                  </a:lnTo>
                  <a:cubicBezTo>
                    <a:pt x="0" y="12539"/>
                    <a:pt x="12539" y="0"/>
                    <a:pt x="2800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85636" cy="610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34015" y="7458821"/>
            <a:ext cx="5924025" cy="4546689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1606912" y="-134353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11814" y="893047"/>
            <a:ext cx="10664371" cy="174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90147"/>
                </a:solidFill>
                <a:latin typeface="Bungee"/>
              </a:rPr>
              <a:t>The Model Architecture</a:t>
            </a:r>
            <a:endParaRPr lang="en-US" sz="6846" dirty="0">
              <a:solidFill>
                <a:srgbClr val="090147"/>
              </a:solidFill>
              <a:latin typeface="Bungee"/>
              <a:sym typeface="Bungee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971BA895-B090-6DF8-6AB1-48D4E2E26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1500" y="3872448"/>
            <a:ext cx="139939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Architecture: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Custom CNN.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Depth: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4 Sequential Blocks (Increasing Filters: 32 → 256).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Regularization: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Batch Normalization &amp; Dropout (to prevent overfitting).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Output Layer: </a:t>
            </a:r>
            <a:r>
              <a:rPr lang="en-US" altLang="en-US" sz="4000" spc="2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Softmax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 Activation (8 Classes).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13957" y="2871337"/>
            <a:ext cx="5271005" cy="5133871"/>
            <a:chOff x="0" y="0"/>
            <a:chExt cx="1388248" cy="1352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8248" cy="1352131"/>
            </a:xfrm>
            <a:custGeom>
              <a:avLst/>
              <a:gdLst/>
              <a:ahLst/>
              <a:cxnLst/>
              <a:rect l="l" t="t" r="r" b="b"/>
              <a:pathLst>
                <a:path w="1388248" h="1352131">
                  <a:moveTo>
                    <a:pt x="74357" y="0"/>
                  </a:moveTo>
                  <a:lnTo>
                    <a:pt x="1313892" y="0"/>
                  </a:lnTo>
                  <a:cubicBezTo>
                    <a:pt x="1333612" y="0"/>
                    <a:pt x="1352525" y="7834"/>
                    <a:pt x="1366470" y="21779"/>
                  </a:cubicBezTo>
                  <a:cubicBezTo>
                    <a:pt x="1380414" y="35723"/>
                    <a:pt x="1388248" y="54636"/>
                    <a:pt x="1388248" y="74357"/>
                  </a:cubicBezTo>
                  <a:lnTo>
                    <a:pt x="1388248" y="1277774"/>
                  </a:lnTo>
                  <a:cubicBezTo>
                    <a:pt x="1388248" y="1318840"/>
                    <a:pt x="1354958" y="1352131"/>
                    <a:pt x="1313892" y="1352131"/>
                  </a:cubicBezTo>
                  <a:lnTo>
                    <a:pt x="74357" y="1352131"/>
                  </a:lnTo>
                  <a:cubicBezTo>
                    <a:pt x="54636" y="1352131"/>
                    <a:pt x="35723" y="1344297"/>
                    <a:pt x="21779" y="1330352"/>
                  </a:cubicBezTo>
                  <a:cubicBezTo>
                    <a:pt x="7834" y="1316407"/>
                    <a:pt x="0" y="1297495"/>
                    <a:pt x="0" y="1277774"/>
                  </a:cubicBezTo>
                  <a:lnTo>
                    <a:pt x="0" y="74357"/>
                  </a:lnTo>
                  <a:cubicBezTo>
                    <a:pt x="0" y="54636"/>
                    <a:pt x="7834" y="35723"/>
                    <a:pt x="21779" y="21779"/>
                  </a:cubicBezTo>
                  <a:cubicBezTo>
                    <a:pt x="35723" y="7834"/>
                    <a:pt x="54636" y="0"/>
                    <a:pt x="743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88248" cy="139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67599" y="2871338"/>
            <a:ext cx="8728925" cy="5133871"/>
            <a:chOff x="0" y="0"/>
            <a:chExt cx="1388248" cy="13521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8248" cy="1352131"/>
            </a:xfrm>
            <a:custGeom>
              <a:avLst/>
              <a:gdLst/>
              <a:ahLst/>
              <a:cxnLst/>
              <a:rect l="l" t="t" r="r" b="b"/>
              <a:pathLst>
                <a:path w="1388248" h="1352131">
                  <a:moveTo>
                    <a:pt x="74357" y="0"/>
                  </a:moveTo>
                  <a:lnTo>
                    <a:pt x="1313892" y="0"/>
                  </a:lnTo>
                  <a:cubicBezTo>
                    <a:pt x="1333612" y="0"/>
                    <a:pt x="1352525" y="7834"/>
                    <a:pt x="1366470" y="21779"/>
                  </a:cubicBezTo>
                  <a:cubicBezTo>
                    <a:pt x="1380414" y="35723"/>
                    <a:pt x="1388248" y="54636"/>
                    <a:pt x="1388248" y="74357"/>
                  </a:cubicBezTo>
                  <a:lnTo>
                    <a:pt x="1388248" y="1277774"/>
                  </a:lnTo>
                  <a:cubicBezTo>
                    <a:pt x="1388248" y="1318840"/>
                    <a:pt x="1354958" y="1352131"/>
                    <a:pt x="1313892" y="1352131"/>
                  </a:cubicBezTo>
                  <a:lnTo>
                    <a:pt x="74357" y="1352131"/>
                  </a:lnTo>
                  <a:cubicBezTo>
                    <a:pt x="54636" y="1352131"/>
                    <a:pt x="35723" y="1344297"/>
                    <a:pt x="21779" y="1330352"/>
                  </a:cubicBezTo>
                  <a:cubicBezTo>
                    <a:pt x="7834" y="1316407"/>
                    <a:pt x="0" y="1297495"/>
                    <a:pt x="0" y="1277774"/>
                  </a:cubicBezTo>
                  <a:lnTo>
                    <a:pt x="0" y="74357"/>
                  </a:lnTo>
                  <a:cubicBezTo>
                    <a:pt x="0" y="54636"/>
                    <a:pt x="7834" y="35723"/>
                    <a:pt x="21779" y="21779"/>
                  </a:cubicBezTo>
                  <a:cubicBezTo>
                    <a:pt x="35723" y="7834"/>
                    <a:pt x="54636" y="0"/>
                    <a:pt x="743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92385">
                    <a:alpha val="100000"/>
                  </a:srgbClr>
                </a:gs>
                <a:gs pos="100000">
                  <a:srgbClr val="2D8BB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88248" cy="13902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96525" y="-505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39855" y="6204779"/>
            <a:ext cx="7075330" cy="6818045"/>
          </a:xfrm>
          <a:custGeom>
            <a:avLst/>
            <a:gdLst/>
            <a:ahLst/>
            <a:cxnLst/>
            <a:rect l="l" t="t" r="r" b="b"/>
            <a:pathLst>
              <a:path w="7075330" h="6818045">
                <a:moveTo>
                  <a:pt x="0" y="0"/>
                </a:moveTo>
                <a:lnTo>
                  <a:pt x="7075330" y="0"/>
                </a:lnTo>
                <a:lnTo>
                  <a:pt x="7075330" y="6818045"/>
                </a:lnTo>
                <a:lnTo>
                  <a:pt x="0" y="6818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98035" y="366313"/>
            <a:ext cx="9597570" cy="1744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90147"/>
                </a:solidFill>
                <a:latin typeface="Bungee"/>
              </a:rPr>
              <a:t>Training Configuration</a:t>
            </a:r>
            <a:endParaRPr lang="en-US" sz="6846" dirty="0">
              <a:solidFill>
                <a:srgbClr val="090147"/>
              </a:solidFill>
              <a:latin typeface="Bungee"/>
              <a:sym typeface="Bungee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2769857B-56D2-348B-B5D8-3722D75CE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957" y="3449558"/>
            <a:ext cx="555364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       Optimizer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Adam(Adaptive Learning Rate)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60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      Loss Function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  Categorical Cross-Entropy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52B5F40-075F-0D58-2C58-74E6C365B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2793" y="3042230"/>
            <a:ext cx="7895900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44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Early Stopping: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Prevents overfitting &amp; saves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4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Model Checkpoint: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Saves the best-performing weights.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400" b="1" spc="2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ReduceLROnPlateau</a:t>
            </a:r>
            <a:r>
              <a:rPr lang="en-US" altLang="en-US" sz="44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Fine-tunes learning rate dynamically.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4400" b="1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Metrics: </a:t>
            </a:r>
            <a:r>
              <a:rPr lang="en-US" altLang="en-US" sz="4000" spc="21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  <a:cs typeface="Krub"/>
              </a:rPr>
              <a:t>Accuracy &amp; Validation Loss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34015" y="7458821"/>
            <a:ext cx="5924025" cy="4546689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61453" y="-505617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7" y="0"/>
                </a:lnTo>
                <a:lnTo>
                  <a:pt x="34863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871029" y="514363"/>
            <a:ext cx="6545941" cy="1028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6846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Result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2A347D-B101-76C7-0B35-B3A7025FD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3545" y="1543037"/>
            <a:ext cx="13336449" cy="7303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AutoShape 2">
            <a:extLst>
              <a:ext uri="{FF2B5EF4-FFF2-40B4-BE49-F238E27FC236}">
                <a16:creationId xmlns:a16="http://schemas.microsoft.com/office/drawing/2014/main" id="{209CFDDD-624F-E718-E37E-76FBE51A48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599" y="4991099"/>
            <a:ext cx="9140649" cy="9140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3A95D0-8898-07BE-515A-0C25D9A65E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3544" y="1543037"/>
            <a:ext cx="13336449" cy="7303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DDC71-1634-EAAD-B982-79F679E8B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3543" y="1543038"/>
            <a:ext cx="13336449" cy="7303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5BB9D7-234B-D29A-FC61-FB4E93E3AF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3542" y="1543036"/>
            <a:ext cx="13336450" cy="73032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6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381000" y="2075557"/>
            <a:ext cx="17825767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87"/>
              </a:lnSpc>
            </a:pPr>
            <a:r>
              <a:rPr lang="en-US" sz="11000" dirty="0">
                <a:solidFill>
                  <a:srgbClr val="090147"/>
                </a:solidFill>
                <a:latin typeface="Bungee"/>
                <a:ea typeface="Bungee"/>
                <a:cs typeface="Bungee"/>
                <a:sym typeface="Bungee"/>
              </a:rPr>
              <a:t>Try our project</a:t>
            </a:r>
          </a:p>
        </p:txBody>
      </p:sp>
      <p:sp>
        <p:nvSpPr>
          <p:cNvPr id="3" name="Freeform 3"/>
          <p:cNvSpPr/>
          <p:nvPr/>
        </p:nvSpPr>
        <p:spPr>
          <a:xfrm>
            <a:off x="13434015" y="7458821"/>
            <a:ext cx="5924025" cy="4546689"/>
          </a:xfrm>
          <a:custGeom>
            <a:avLst/>
            <a:gdLst/>
            <a:ahLst/>
            <a:cxnLst/>
            <a:rect l="l" t="t" r="r" b="b"/>
            <a:pathLst>
              <a:path w="5924025" h="4546689">
                <a:moveTo>
                  <a:pt x="0" y="0"/>
                </a:moveTo>
                <a:lnTo>
                  <a:pt x="5924025" y="0"/>
                </a:lnTo>
                <a:lnTo>
                  <a:pt x="5924025" y="4546690"/>
                </a:lnTo>
                <a:lnTo>
                  <a:pt x="0" y="4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1606912" y="-134353"/>
            <a:ext cx="7147278" cy="3993541"/>
          </a:xfrm>
          <a:custGeom>
            <a:avLst/>
            <a:gdLst/>
            <a:ahLst/>
            <a:cxnLst/>
            <a:rect l="l" t="t" r="r" b="b"/>
            <a:pathLst>
              <a:path w="7147278" h="3993541">
                <a:moveTo>
                  <a:pt x="7147278" y="3993542"/>
                </a:moveTo>
                <a:lnTo>
                  <a:pt x="0" y="3993542"/>
                </a:lnTo>
                <a:lnTo>
                  <a:pt x="0" y="0"/>
                </a:lnTo>
                <a:lnTo>
                  <a:pt x="7147278" y="0"/>
                </a:lnTo>
                <a:lnTo>
                  <a:pt x="7147278" y="3993542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078885" y="-1028700"/>
            <a:ext cx="4062430" cy="4114800"/>
          </a:xfrm>
          <a:custGeom>
            <a:avLst/>
            <a:gdLst/>
            <a:ahLst/>
            <a:cxnLst/>
            <a:rect l="l" t="t" r="r" b="b"/>
            <a:pathLst>
              <a:path w="4062430" h="4114800">
                <a:moveTo>
                  <a:pt x="0" y="0"/>
                </a:moveTo>
                <a:lnTo>
                  <a:pt x="4062430" y="0"/>
                </a:lnTo>
                <a:lnTo>
                  <a:pt x="4062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28710" y="8229600"/>
            <a:ext cx="4581255" cy="4114800"/>
          </a:xfrm>
          <a:custGeom>
            <a:avLst/>
            <a:gdLst/>
            <a:ahLst/>
            <a:cxnLst/>
            <a:rect l="l" t="t" r="r" b="b"/>
            <a:pathLst>
              <a:path w="4581255" h="4114800">
                <a:moveTo>
                  <a:pt x="0" y="0"/>
                </a:moveTo>
                <a:lnTo>
                  <a:pt x="4581255" y="0"/>
                </a:lnTo>
                <a:lnTo>
                  <a:pt x="45812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>
            <a:off x="-885025" y="3930469"/>
            <a:ext cx="2232279" cy="4114800"/>
          </a:xfrm>
          <a:custGeom>
            <a:avLst/>
            <a:gdLst/>
            <a:ahLst/>
            <a:cxnLst/>
            <a:rect l="l" t="t" r="r" b="b"/>
            <a:pathLst>
              <a:path w="2232279" h="4114800">
                <a:moveTo>
                  <a:pt x="0" y="0"/>
                </a:moveTo>
                <a:lnTo>
                  <a:pt x="2232279" y="0"/>
                </a:lnTo>
                <a:lnTo>
                  <a:pt x="2232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576126">
            <a:off x="5029527" y="-2057400"/>
            <a:ext cx="2232279" cy="4114800"/>
          </a:xfrm>
          <a:custGeom>
            <a:avLst/>
            <a:gdLst/>
            <a:ahLst/>
            <a:cxnLst/>
            <a:rect l="l" t="t" r="r" b="b"/>
            <a:pathLst>
              <a:path w="2232279" h="4114800">
                <a:moveTo>
                  <a:pt x="0" y="0"/>
                </a:moveTo>
                <a:lnTo>
                  <a:pt x="2232279" y="0"/>
                </a:lnTo>
                <a:lnTo>
                  <a:pt x="22322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DC3258-2765-DF6C-FF96-B1A288E98F18}"/>
              </a:ext>
            </a:extLst>
          </p:cNvPr>
          <p:cNvSpPr txBox="1"/>
          <p:nvPr/>
        </p:nvSpPr>
        <p:spPr>
          <a:xfrm>
            <a:off x="3203488" y="3548290"/>
            <a:ext cx="1318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090147"/>
                </a:solidFill>
                <a:latin typeface="Bungee"/>
              </a:rPr>
              <a:t>NOW IS DEPLOYED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E99432-88A5-51D7-0C96-533E698D5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879" y="4853507"/>
            <a:ext cx="4991100" cy="4991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AA9D3-65AB-80DF-88B0-A8AC7954AE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150171">
            <a:off x="1998623" y="4286503"/>
            <a:ext cx="3820058" cy="3315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B55AFF-6771-7584-6E3A-0440E5EC44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19529" flipH="1">
            <a:off x="10084758" y="4688045"/>
            <a:ext cx="3820058" cy="3315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310</Words>
  <Application>Microsoft Office PowerPoint</Application>
  <PresentationFormat>Custom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Bungee</vt:lpstr>
      <vt:lpstr>Calibri</vt:lpstr>
      <vt:lpstr>Arial</vt:lpstr>
      <vt:lpstr>Krub Bold</vt:lpstr>
      <vt:lpstr>Bahnschrift Condensed</vt:lpstr>
      <vt:lpstr>Krub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Engineering Technology Group Project Presentation</dc:title>
  <cp:lastModifiedBy>Marwan Barbary</cp:lastModifiedBy>
  <cp:revision>8</cp:revision>
  <dcterms:created xsi:type="dcterms:W3CDTF">2006-08-16T00:00:00Z</dcterms:created>
  <dcterms:modified xsi:type="dcterms:W3CDTF">2025-12-15T22:52:20Z</dcterms:modified>
  <dc:identifier>DAG7mA5zxHs</dc:identifier>
</cp:coreProperties>
</file>